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9" r:id="rId4"/>
    <p:sldId id="285" r:id="rId5"/>
    <p:sldId id="260" r:id="rId6"/>
    <p:sldId id="262" r:id="rId7"/>
    <p:sldId id="263" r:id="rId8"/>
    <p:sldId id="261" r:id="rId9"/>
    <p:sldId id="264" r:id="rId10"/>
    <p:sldId id="265" r:id="rId11"/>
    <p:sldId id="266" r:id="rId12"/>
    <p:sldId id="284" r:id="rId13"/>
    <p:sldId id="267" r:id="rId14"/>
    <p:sldId id="269" r:id="rId15"/>
    <p:sldId id="290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92" r:id="rId30"/>
    <p:sldId id="286" r:id="rId31"/>
    <p:sldId id="287" r:id="rId32"/>
    <p:sldId id="288" r:id="rId33"/>
    <p:sldId id="289" r:id="rId34"/>
    <p:sldId id="283" r:id="rId35"/>
    <p:sldId id="281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08"/>
    <p:restoredTop sz="94647"/>
  </p:normalViewPr>
  <p:slideViewPr>
    <p:cSldViewPr snapToGrid="0" snapToObjects="1">
      <p:cViewPr>
        <p:scale>
          <a:sx n="115" d="100"/>
          <a:sy n="115" d="100"/>
        </p:scale>
        <p:origin x="2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47EFF-C863-C140-9952-3F1EB1196378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CCA58-7F11-B64D-8BE7-22022646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1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3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4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7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8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9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6DD4B-AC82-DE42-B24B-3A0669FDECBA}" type="datetimeFigureOut">
              <a:rPr lang="en-US" smtClean="0"/>
              <a:t>4/18/20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tthewjdenny/PPOL_628_Text_As_Dat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~jurafsky/slp3/slides/vector2.pdf" TargetMode="External"/><Relationship Id="rId4" Type="http://schemas.openxmlformats.org/officeDocument/2006/relationships/hyperlink" Target="http://u.cs.biu.ac.il/~gonenhi/slides/WiDS_tutorial.pdf" TargetMode="External"/><Relationship Id="rId5" Type="http://schemas.openxmlformats.org/officeDocument/2006/relationships/hyperlink" Target="https://nlp.stanford.edu/projects/glove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alammar.github.io/illustrated-word2vec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PPOL 628: Text as Data </a:t>
            </a:r>
            <a:r>
              <a:rPr lang="mr-IN" dirty="0" smtClean="0"/>
              <a:t>–</a:t>
            </a:r>
            <a:r>
              <a:rPr lang="en-US" dirty="0" smtClean="0"/>
              <a:t> Computational Linguistics for Social Scientists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29333"/>
            <a:ext cx="9144000" cy="165576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 smtClean="0"/>
              <a:t>12: Word </a:t>
            </a:r>
            <a:r>
              <a:rPr lang="en-US" dirty="0" err="1" smtClean="0"/>
              <a:t>Embeddings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0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Classification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17250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Prediction task is to predict what word will show up at a given </a:t>
            </a:r>
            <a:r>
              <a:rPr lang="en-US" b="1" i="1" dirty="0" smtClean="0">
                <a:sym typeface="Wingdings"/>
              </a:rPr>
              <a:t>target</a:t>
            </a:r>
            <a:r>
              <a:rPr lang="en-US" i="1" dirty="0" smtClean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position (t) in a document given some </a:t>
            </a:r>
            <a:r>
              <a:rPr lang="en-US" b="1" i="1" dirty="0" smtClean="0">
                <a:sym typeface="Wingdings"/>
              </a:rPr>
              <a:t>context</a:t>
            </a:r>
            <a:r>
              <a:rPr lang="en-US" dirty="0" smtClean="0">
                <a:sym typeface="Wingdings"/>
              </a:rPr>
              <a:t> words.</a:t>
            </a:r>
          </a:p>
          <a:p>
            <a:pPr lvl="1"/>
            <a:r>
              <a:rPr lang="en-US" dirty="0" smtClean="0">
                <a:sym typeface="Wingdings"/>
              </a:rPr>
              <a:t>Two different ways to conceptualize the problem.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Continuous Bag of Words (CBOW)</a:t>
            </a:r>
          </a:p>
          <a:p>
            <a:pPr lvl="1"/>
            <a:r>
              <a:rPr lang="en-US" dirty="0" smtClean="0">
                <a:sym typeface="Wingdings"/>
              </a:rPr>
              <a:t>Use words that occur near the target word to predict the target word.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Skip-Grams (SG)</a:t>
            </a:r>
          </a:p>
          <a:p>
            <a:pPr lvl="1"/>
            <a:r>
              <a:rPr lang="en-US" dirty="0" smtClean="0">
                <a:sym typeface="Wingdings"/>
              </a:rPr>
              <a:t>Use the target word to predict the context words around that target.</a:t>
            </a:r>
          </a:p>
          <a:p>
            <a:pPr lvl="1"/>
            <a:r>
              <a:rPr lang="en-US" dirty="0" smtClean="0">
                <a:sym typeface="Wingdings"/>
              </a:rPr>
              <a:t>Tends to provide better performance in practice.</a:t>
            </a:r>
          </a:p>
        </p:txBody>
      </p:sp>
    </p:spTree>
    <p:extLst>
      <p:ext uri="{BB962C8B-B14F-4D97-AF65-F5344CB8AC3E}">
        <p14:creationId xmlns:p14="http://schemas.microsoft.com/office/powerpoint/2010/main" val="14574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Classification Tasks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11" y="1134606"/>
            <a:ext cx="8629176" cy="554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7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Context Window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1738042"/>
            <a:ext cx="113919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6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Skip-gram training data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Typically break up the input training data into sentences.</a:t>
            </a:r>
          </a:p>
          <a:p>
            <a:pPr lvl="1"/>
            <a:r>
              <a:rPr lang="en-US" dirty="0" smtClean="0">
                <a:sym typeface="Wingdings"/>
              </a:rPr>
              <a:t>Words that are close to other words but separated by sentence boundary can have little to no similarity.</a:t>
            </a:r>
          </a:p>
          <a:p>
            <a:pPr lvl="1"/>
            <a:r>
              <a:rPr lang="en-US" dirty="0" smtClean="0">
                <a:sym typeface="Wingdings"/>
              </a:rPr>
              <a:t>Paragraphs with different topics, etc.</a:t>
            </a:r>
          </a:p>
          <a:p>
            <a:pPr lvl="1"/>
            <a:endParaRPr lang="en-US" dirty="0" smtClean="0">
              <a:sym typeface="Wingding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9" y="3411940"/>
            <a:ext cx="10756900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6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Goal with Skip-gram Approach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36" y="1808480"/>
            <a:ext cx="9552125" cy="447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0" y="1472324"/>
            <a:ext cx="6156960" cy="531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10" y="2999666"/>
            <a:ext cx="6639339" cy="113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081" y="4818345"/>
            <a:ext cx="3389768" cy="119932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199" y="1472324"/>
            <a:ext cx="6993836" cy="4969419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Consider two vectors: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Then to dot product of those two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vectors is: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Can serve as a measure of similarity between two vectors as it is inherently related to </a:t>
            </a:r>
            <a:r>
              <a:rPr lang="en-US" dirty="0">
                <a:sym typeface="Wingdings"/>
              </a:rPr>
              <a:t/>
            </a:r>
            <a:br>
              <a:rPr lang="en-US" dirty="0">
                <a:sym typeface="Wingdings"/>
              </a:rPr>
            </a:br>
            <a:r>
              <a:rPr lang="en-US" dirty="0" smtClean="0">
                <a:sym typeface="Wingdings"/>
              </a:rPr>
              <a:t>cosine similarity. </a:t>
            </a:r>
          </a:p>
        </p:txBody>
      </p:sp>
    </p:spTree>
    <p:extLst>
      <p:ext uri="{BB962C8B-B14F-4D97-AF65-F5344CB8AC3E}">
        <p14:creationId xmlns:p14="http://schemas.microsoft.com/office/powerpoint/2010/main" val="88644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How to Generate </a:t>
            </a:r>
            <a:r>
              <a:rPr lang="en-US" dirty="0"/>
              <a:t>T</a:t>
            </a:r>
            <a:r>
              <a:rPr lang="en-US" dirty="0" smtClean="0"/>
              <a:t>hese Probabilities?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48" y="1472324"/>
            <a:ext cx="9889757" cy="49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920" y="167081"/>
            <a:ext cx="10789919" cy="1325563"/>
          </a:xfrm>
        </p:spPr>
        <p:txBody>
          <a:bodyPr/>
          <a:lstStyle/>
          <a:p>
            <a:r>
              <a:rPr lang="en-US" dirty="0" smtClean="0"/>
              <a:t>Logistic Sigmoid Function </a:t>
            </a:r>
            <a:r>
              <a:rPr lang="en-US" dirty="0"/>
              <a:t>G</a:t>
            </a:r>
            <a:r>
              <a:rPr lang="en-US" dirty="0" smtClean="0"/>
              <a:t>ives us Probabilities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418" y="1492644"/>
            <a:ext cx="9456921" cy="47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6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Probabilities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Can generate probabilities of a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context word being a real context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word for a given target by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transforming dot product of 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context word co-occurring with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target word in given context window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across all times target word appears.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Can roll up this probability over</a:t>
            </a:r>
            <a:br>
              <a:rPr lang="en-US" dirty="0" smtClean="0">
                <a:sym typeface="Wingdings"/>
              </a:rPr>
            </a:br>
            <a:r>
              <a:rPr lang="en-US" dirty="0" smtClean="0">
                <a:sym typeface="Wingdings"/>
              </a:rPr>
              <a:t>all words in context window.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61" y="1064022"/>
            <a:ext cx="3999780" cy="2893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511" y="4068955"/>
            <a:ext cx="5326942" cy="237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9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Generating Positive and Negative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40" y="1488385"/>
            <a:ext cx="9044940" cy="507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01002"/>
            <a:ext cx="10912522" cy="5418161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Lecture: </a:t>
            </a:r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r>
              <a:rPr lang="en-US" dirty="0" smtClean="0"/>
              <a:t>Introduction to word </a:t>
            </a:r>
            <a:r>
              <a:rPr lang="en-US" dirty="0" err="1" smtClean="0"/>
              <a:t>embeddings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Fitting Word2Vec.</a:t>
            </a:r>
          </a:p>
          <a:p>
            <a:pPr lvl="1"/>
            <a:r>
              <a:rPr lang="en-US" dirty="0" smtClean="0"/>
              <a:t>Potential social science applications.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Lab</a:t>
            </a:r>
            <a:r>
              <a:rPr lang="en-US" dirty="0"/>
              <a:t>: </a:t>
            </a:r>
            <a:r>
              <a:rPr lang="en-US" dirty="0" smtClean="0"/>
              <a:t>topic_models_2.R</a:t>
            </a:r>
          </a:p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github.com/matthewjdenny/PPOL_628_Text_As_Data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4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/>
              <a:t>Generating Positive and Negative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19" y="1472324"/>
            <a:ext cx="9433560" cy="528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1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Picking Negative Examples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199" y="1282897"/>
            <a:ext cx="7721600" cy="540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Model Training Objective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969" y="1692775"/>
            <a:ext cx="8968059" cy="45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9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Model Training Process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499" y="1472324"/>
            <a:ext cx="90170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6" y="1817083"/>
            <a:ext cx="10922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7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Example of Iterative Adjustment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8036"/>
            <a:ext cx="12192000" cy="521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Overview of Word2Vec Training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500" y="1366306"/>
            <a:ext cx="8378998" cy="525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44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Context Window Effects Results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Changing size of context window for training will lead to model identifying different terms as being most similar.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093" y="2622101"/>
            <a:ext cx="7155811" cy="348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63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Using 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Now that we have numbers represented as embedding vectors, we can apply lots of nice mathematical concepts:</a:t>
            </a:r>
          </a:p>
          <a:p>
            <a:pPr lvl="1"/>
            <a:r>
              <a:rPr lang="en-US" dirty="0" smtClean="0">
                <a:sym typeface="Wingdings"/>
              </a:rPr>
              <a:t>Similarity between words as distance in the embedding space.</a:t>
            </a:r>
          </a:p>
          <a:p>
            <a:pPr lvl="1"/>
            <a:r>
              <a:rPr lang="en-US" dirty="0" smtClean="0">
                <a:sym typeface="Wingdings"/>
              </a:rPr>
              <a:t>Relationships between words as a ray (a direction in the embedding space + a distance)</a:t>
            </a:r>
          </a:p>
          <a:p>
            <a:pPr lvl="1"/>
            <a:r>
              <a:rPr lang="en-US" dirty="0" smtClean="0">
                <a:sym typeface="Wingdings"/>
              </a:rPr>
              <a:t>Geometry of concept relations: e.g. analogies.</a:t>
            </a:r>
          </a:p>
          <a:p>
            <a:pPr lvl="1"/>
            <a:r>
              <a:rPr lang="en-US" dirty="0" smtClean="0">
                <a:sym typeface="Wingdings"/>
              </a:rPr>
              <a:t>Calibrated </a:t>
            </a:r>
            <a:r>
              <a:rPr lang="en-US" dirty="0" err="1" smtClean="0">
                <a:sym typeface="Wingdings"/>
              </a:rPr>
              <a:t>embeddings</a:t>
            </a:r>
            <a:r>
              <a:rPr lang="en-US" dirty="0" smtClean="0">
                <a:sym typeface="Wingdings"/>
              </a:rPr>
              <a:t> as a way to translate text, concepts.</a:t>
            </a:r>
          </a:p>
          <a:p>
            <a:pPr lvl="1"/>
            <a:r>
              <a:rPr lang="en-US" dirty="0" smtClean="0">
                <a:sym typeface="Wingdings"/>
              </a:rPr>
              <a:t>Find different words that share the same meaning when used in different contexts (e.g. legislators and CEOs use different terms to talk about the same regulations).</a:t>
            </a:r>
          </a:p>
          <a:p>
            <a:pPr lvl="1"/>
            <a:r>
              <a:rPr lang="en-US" dirty="0" smtClean="0">
                <a:sym typeface="Wingdings"/>
              </a:rPr>
              <a:t>Look at changes in term associations over time, by covariates, to uncover changing word use, linguistic bias, etc.</a:t>
            </a:r>
          </a:p>
          <a:p>
            <a:pPr lvl="2"/>
            <a:r>
              <a:rPr lang="en-US" dirty="0" smtClean="0">
                <a:sym typeface="Wingdings"/>
              </a:rPr>
              <a:t>Requires you to train your own embedding model.</a:t>
            </a:r>
          </a:p>
        </p:txBody>
      </p:sp>
    </p:spTree>
    <p:extLst>
      <p:ext uri="{BB962C8B-B14F-4D97-AF65-F5344CB8AC3E}">
        <p14:creationId xmlns:p14="http://schemas.microsoft.com/office/powerpoint/2010/main" val="13115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8970"/>
          </a:xfrm>
        </p:spPr>
        <p:txBody>
          <a:bodyPr/>
          <a:lstStyle/>
          <a:p>
            <a:r>
              <a:rPr lang="en-US" dirty="0" smtClean="0"/>
              <a:t>Input: Let A and B be term vectors as with Euclidean Distance.</a:t>
            </a:r>
          </a:p>
          <a:p>
            <a:endParaRPr lang="en-US" dirty="0" smtClean="0"/>
          </a:p>
          <a:p>
            <a:r>
              <a:rPr lang="en-US" dirty="0" smtClean="0"/>
              <a:t>Formula: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text, takes on a value between zero (totally unrelated) to one (meaning exactly terms appear in same proportion).</a:t>
            </a:r>
          </a:p>
          <a:p>
            <a:r>
              <a:rPr lang="en-US" dirty="0" smtClean="0"/>
              <a:t>Interpreted as angle between term vectors.</a:t>
            </a:r>
          </a:p>
          <a:p>
            <a:r>
              <a:rPr lang="en-US" dirty="0" smtClean="0"/>
              <a:t>Normalized for document length.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6" y="2271286"/>
            <a:ext cx="6485860" cy="18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471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561462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ym typeface="Wingdings"/>
              </a:rPr>
              <a:t>Humans have learned understand words as connected to meanings, and are able to think of synonyms, make analogies, etc.</a:t>
            </a:r>
          </a:p>
          <a:p>
            <a:pPr lvl="1"/>
            <a:r>
              <a:rPr lang="en-US" dirty="0" smtClean="0">
                <a:sym typeface="Wingdings"/>
              </a:rPr>
              <a:t>In order for computers to mimic this type of behavior, we have to represent words in a way that computers can “understand”.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One approach is to represent them as points in a </a:t>
            </a:r>
            <a:r>
              <a:rPr lang="en-US" dirty="0">
                <a:sym typeface="Wingdings"/>
              </a:rPr>
              <a:t>(50-1000 dimensional) </a:t>
            </a:r>
            <a:r>
              <a:rPr lang="en-US" dirty="0" smtClean="0">
                <a:sym typeface="Wingdings"/>
              </a:rPr>
              <a:t>vector space. Meaning of words mapped to dimensions of vector space.</a:t>
            </a:r>
          </a:p>
          <a:p>
            <a:pPr lvl="1"/>
            <a:r>
              <a:rPr lang="en-US" dirty="0" smtClean="0">
                <a:sym typeface="Wingdings"/>
              </a:rPr>
              <a:t>Turns out this approach works well in lots of NLP tasks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social science is still searching for a homerun application.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Many </a:t>
            </a:r>
            <a:r>
              <a:rPr lang="en-US" dirty="0" smtClean="0">
                <a:sym typeface="Wingdings"/>
              </a:rPr>
              <a:t>papers + tutorials </a:t>
            </a:r>
            <a:r>
              <a:rPr lang="en-US" dirty="0" smtClean="0">
                <a:sym typeface="Wingdings"/>
              </a:rPr>
              <a:t>(which I screenshot from liberally in these slides):</a:t>
            </a:r>
          </a:p>
          <a:p>
            <a:pPr lvl="1"/>
            <a:r>
              <a:rPr lang="en-US" sz="1800" dirty="0" smtClean="0">
                <a:sym typeface="Wingdings"/>
              </a:rPr>
              <a:t>Visualization: </a:t>
            </a:r>
            <a:r>
              <a:rPr lang="en-US" sz="1800" dirty="0">
                <a:hlinkClick r:id="rId2"/>
              </a:rPr>
              <a:t>http://jalammar.github.io/illustrated-word2vec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pPr lvl="1"/>
            <a:r>
              <a:rPr lang="en-US" sz="1800" dirty="0" err="1" smtClean="0">
                <a:sym typeface="Wingdings"/>
              </a:rPr>
              <a:t>Jurafsky</a:t>
            </a:r>
            <a:r>
              <a:rPr lang="en-US" sz="1800" dirty="0" smtClean="0">
                <a:sym typeface="Wingdings"/>
              </a:rPr>
              <a:t> Slides: </a:t>
            </a:r>
            <a:r>
              <a:rPr lang="en-US" sz="1800" dirty="0">
                <a:hlinkClick r:id="rId3"/>
              </a:rPr>
              <a:t>https://web.stanford.edu/~</a:t>
            </a:r>
            <a:r>
              <a:rPr lang="en-US" sz="1800" dirty="0" smtClean="0">
                <a:hlinkClick r:id="rId3"/>
              </a:rPr>
              <a:t>jurafsky/slp3/slides/vector2.pdf</a:t>
            </a:r>
            <a:endParaRPr lang="en-US" sz="1800" dirty="0" smtClean="0"/>
          </a:p>
          <a:p>
            <a:pPr lvl="1"/>
            <a:r>
              <a:rPr lang="en-US" sz="1800" dirty="0" smtClean="0">
                <a:sym typeface="Wingdings"/>
              </a:rPr>
              <a:t>Tutorial: </a:t>
            </a:r>
            <a:r>
              <a:rPr lang="en-US" sz="1800" dirty="0">
                <a:hlinkClick r:id="rId4"/>
              </a:rPr>
              <a:t>http://u.cs.biu.ac.il/~</a:t>
            </a:r>
            <a:r>
              <a:rPr lang="en-US" sz="1800" dirty="0" smtClean="0">
                <a:hlinkClick r:id="rId4"/>
              </a:rPr>
              <a:t>gonenhi/slides/WiDS_tutorial.pdf</a:t>
            </a:r>
            <a:endParaRPr lang="en-US" sz="1800" dirty="0" smtClean="0"/>
          </a:p>
          <a:p>
            <a:pPr lvl="1"/>
            <a:r>
              <a:rPr lang="en-US" sz="1800" dirty="0" err="1" smtClean="0">
                <a:sym typeface="Wingdings"/>
              </a:rPr>
              <a:t>GloVe</a:t>
            </a:r>
            <a:r>
              <a:rPr lang="en-US" sz="1800" dirty="0">
                <a:sym typeface="Wingdings"/>
              </a:rPr>
              <a:t> </a:t>
            </a:r>
            <a:r>
              <a:rPr lang="en-US" sz="1800" dirty="0" smtClean="0">
                <a:sym typeface="Wingdings"/>
              </a:rPr>
              <a:t>Website: </a:t>
            </a:r>
            <a:r>
              <a:rPr lang="en-US" sz="1800" dirty="0">
                <a:hlinkClick r:id="rId5"/>
              </a:rPr>
              <a:t>https://nlp.stanford.edu/projects/glove/</a:t>
            </a:r>
            <a:endParaRPr lang="en-US" sz="1800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8565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Gender Relationships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336" y="1249970"/>
            <a:ext cx="6883952" cy="532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2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Superlative Relationships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44" y="1472324"/>
            <a:ext cx="6698973" cy="5205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59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Company-CEO Relationships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0" y="1158229"/>
            <a:ext cx="7017578" cy="546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6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Solving Analogies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751" y="1255595"/>
            <a:ext cx="8515657" cy="56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0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Solving Analogies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18" y="1816879"/>
            <a:ext cx="9823761" cy="455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7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Social Science Applications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This is the tricky part</a:t>
            </a:r>
            <a:r>
              <a:rPr lang="mr-IN" dirty="0" smtClean="0">
                <a:sym typeface="Wingdings"/>
              </a:rPr>
              <a:t>…</a:t>
            </a:r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Train </a:t>
            </a:r>
            <a:r>
              <a:rPr lang="en-US" dirty="0" err="1" smtClean="0">
                <a:sym typeface="Wingdings"/>
              </a:rPr>
              <a:t>embeddings</a:t>
            </a:r>
            <a:r>
              <a:rPr lang="en-US" dirty="0" smtClean="0">
                <a:sym typeface="Wingdings"/>
              </a:rPr>
              <a:t> on different corpora to estimate differences in word association.</a:t>
            </a:r>
          </a:p>
          <a:p>
            <a:pPr lvl="1"/>
            <a:r>
              <a:rPr lang="en-US" dirty="0" smtClean="0">
                <a:sym typeface="Wingdings"/>
              </a:rPr>
              <a:t>Gender and racial bias.</a:t>
            </a:r>
          </a:p>
          <a:p>
            <a:pPr lvl="1"/>
            <a:r>
              <a:rPr lang="en-US" dirty="0" smtClean="0">
                <a:sym typeface="Wingdings"/>
              </a:rPr>
              <a:t>Over time.</a:t>
            </a:r>
          </a:p>
          <a:p>
            <a:pPr lvl="1"/>
            <a:r>
              <a:rPr lang="en-US" dirty="0" smtClean="0">
                <a:sym typeface="Wingdings"/>
              </a:rPr>
              <a:t>Changes in language use.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Document similarity, Author similarity/scaling.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Preprocessing augmentation to combine two different sources of text.</a:t>
            </a:r>
          </a:p>
        </p:txBody>
      </p:sp>
    </p:spTree>
    <p:extLst>
      <p:ext uri="{BB962C8B-B14F-4D97-AF65-F5344CB8AC3E}">
        <p14:creationId xmlns:p14="http://schemas.microsoft.com/office/powerpoint/2010/main" val="202162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My Take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0515600" cy="514520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ym typeface="Wingdings"/>
              </a:rPr>
              <a:t>Vector space representations of words will become increasingly important over the next few decades with the continued rise of deep learning methods.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Right now, only a limited set of social science applications can really benefit from using them.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In many cases, using pre-trained </a:t>
            </a:r>
            <a:r>
              <a:rPr lang="en-US" dirty="0" err="1" smtClean="0">
                <a:sym typeface="Wingdings"/>
              </a:rPr>
              <a:t>embeddings</a:t>
            </a:r>
            <a:r>
              <a:rPr lang="en-US" dirty="0" smtClean="0">
                <a:sym typeface="Wingdings"/>
              </a:rPr>
              <a:t> is the way to go. Need huge amounts of data and processing power to get excellent general purpose results.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You need a lot more training to know what you are doing when fitting word embedding models. Good opportunity for collaboration. </a:t>
            </a:r>
          </a:p>
        </p:txBody>
      </p:sp>
    </p:spTree>
    <p:extLst>
      <p:ext uri="{BB962C8B-B14F-4D97-AF65-F5344CB8AC3E}">
        <p14:creationId xmlns:p14="http://schemas.microsoft.com/office/powerpoint/2010/main" val="152889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Words Represented as Numerical Vectors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7" y="1472324"/>
            <a:ext cx="6726044" cy="3639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62" y="4917688"/>
            <a:ext cx="10125237" cy="185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Word </a:t>
            </a:r>
            <a:r>
              <a:rPr lang="en-US" dirty="0" err="1" smtClean="0"/>
              <a:t>Embeddings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17250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There has been a huge amount of research into word </a:t>
            </a:r>
            <a:r>
              <a:rPr lang="en-US" dirty="0" err="1" smtClean="0">
                <a:sym typeface="Wingdings"/>
              </a:rPr>
              <a:t>embeddings</a:t>
            </a:r>
            <a:r>
              <a:rPr lang="en-US" dirty="0" smtClean="0">
                <a:sym typeface="Wingdings"/>
              </a:rPr>
              <a:t> or “vector space representations”, particularly as input for deep learning NLP models.</a:t>
            </a:r>
            <a:endParaRPr lang="en-US" sz="1400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Literally thousands of academic papers.</a:t>
            </a:r>
          </a:p>
          <a:p>
            <a:pPr lvl="1"/>
            <a:r>
              <a:rPr lang="en-US" dirty="0" smtClean="0">
                <a:sym typeface="Wingdings"/>
              </a:rPr>
              <a:t>Typically used as a form of preprocessing for deep learning algorithms.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Allows individual words to have some “intrinsic” meaning.</a:t>
            </a:r>
          </a:p>
          <a:p>
            <a:pPr lvl="1"/>
            <a:endParaRPr lang="en-US" dirty="0" smtClean="0">
              <a:sym typeface="Wingdings"/>
            </a:endParaRP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Example: First ten dimensions of embedding for the word “football” in the </a:t>
            </a:r>
            <a:r>
              <a:rPr lang="en-US" dirty="0" err="1" smtClean="0">
                <a:sym typeface="Wingdings"/>
              </a:rPr>
              <a:t>GloVe</a:t>
            </a:r>
            <a:r>
              <a:rPr lang="en-US" dirty="0" smtClean="0">
                <a:sym typeface="Wingdings"/>
              </a:rPr>
              <a:t> 200 dimensional embedding space: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{</a:t>
            </a:r>
            <a:r>
              <a:rPr lang="mr-IN" dirty="0">
                <a:sym typeface="Wingdings"/>
              </a:rPr>
              <a:t>-</a:t>
            </a:r>
            <a:r>
              <a:rPr lang="mr-IN" dirty="0" smtClean="0">
                <a:sym typeface="Wingdings"/>
              </a:rPr>
              <a:t>0.11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</a:t>
            </a:r>
            <a:r>
              <a:rPr lang="mr-IN" dirty="0">
                <a:sym typeface="Wingdings"/>
              </a:rPr>
              <a:t>-</a:t>
            </a:r>
            <a:r>
              <a:rPr lang="mr-IN" dirty="0" smtClean="0">
                <a:sym typeface="Wingdings"/>
              </a:rPr>
              <a:t>0.34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</a:t>
            </a:r>
            <a:r>
              <a:rPr lang="mr-IN" dirty="0">
                <a:sym typeface="Wingdings"/>
              </a:rPr>
              <a:t>-</a:t>
            </a:r>
            <a:r>
              <a:rPr lang="mr-IN" dirty="0" smtClean="0">
                <a:sym typeface="Wingdings"/>
              </a:rPr>
              <a:t>0.99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0.85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0.1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0.74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</a:t>
            </a:r>
            <a:r>
              <a:rPr lang="mr-IN" dirty="0">
                <a:sym typeface="Wingdings"/>
              </a:rPr>
              <a:t>-</a:t>
            </a:r>
            <a:r>
              <a:rPr lang="mr-IN" dirty="0" smtClean="0">
                <a:sym typeface="Wingdings"/>
              </a:rPr>
              <a:t>0.1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0.36</a:t>
            </a:r>
            <a:r>
              <a:rPr lang="en-US" dirty="0" smtClean="0">
                <a:sym typeface="Wingdings"/>
              </a:rPr>
              <a:t>,</a:t>
            </a:r>
            <a:r>
              <a:rPr lang="mr-IN" dirty="0" smtClean="0">
                <a:sym typeface="Wingdings"/>
              </a:rPr>
              <a:t> 1.2</a:t>
            </a:r>
            <a:r>
              <a:rPr lang="en-US" dirty="0" smtClean="0">
                <a:sym typeface="Wingdings"/>
              </a:rPr>
              <a:t>, </a:t>
            </a:r>
            <a:r>
              <a:rPr lang="mr-IN" dirty="0" smtClean="0">
                <a:sym typeface="Wingdings"/>
              </a:rPr>
              <a:t>…</a:t>
            </a:r>
            <a:r>
              <a:rPr lang="en-US" dirty="0" smtClean="0">
                <a:sym typeface="Wingdings"/>
              </a:rPr>
              <a:t>}</a:t>
            </a:r>
          </a:p>
          <a:p>
            <a:pPr lvl="1"/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116732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4056"/>
            <a:ext cx="10515600" cy="1325563"/>
          </a:xfrm>
        </p:spPr>
        <p:txBody>
          <a:bodyPr/>
          <a:lstStyle/>
          <a:p>
            <a:r>
              <a:rPr lang="en-US" dirty="0" smtClean="0"/>
              <a:t>Representing Relationships Between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17250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Relative position of words in vector or embedding space can tell us about relationships among words.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9371"/>
            <a:ext cx="12192000" cy="441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0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74056"/>
            <a:ext cx="10515600" cy="1325563"/>
          </a:xfrm>
        </p:spPr>
        <p:txBody>
          <a:bodyPr/>
          <a:lstStyle/>
          <a:p>
            <a:r>
              <a:rPr lang="en-US" dirty="0" smtClean="0"/>
              <a:t>Solving Analogies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613" y="1499619"/>
            <a:ext cx="7276772" cy="500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Representation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17250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Word </a:t>
            </a:r>
            <a:r>
              <a:rPr lang="en-US" dirty="0" err="1" smtClean="0">
                <a:sym typeface="Wingdings"/>
              </a:rPr>
              <a:t>embeddings</a:t>
            </a:r>
            <a:r>
              <a:rPr lang="en-US" dirty="0" smtClean="0">
                <a:sym typeface="Wingdings"/>
              </a:rPr>
              <a:t> are cool, and useful in a number of settings, but how do we generate them?</a:t>
            </a:r>
          </a:p>
          <a:p>
            <a:pPr lvl="1"/>
            <a:r>
              <a:rPr lang="en-US" dirty="0" smtClean="0">
                <a:sym typeface="Wingdings"/>
              </a:rPr>
              <a:t>Answers come from field of “representation learning” where we use a machine learning model to learn the vector space representation of each word.</a:t>
            </a:r>
          </a:p>
          <a:p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Common models include Google’s Word2Vec, Stanford’s </a:t>
            </a:r>
            <a:r>
              <a:rPr lang="en-US" dirty="0" err="1" smtClean="0">
                <a:sym typeface="Wingdings"/>
              </a:rPr>
              <a:t>GloVe</a:t>
            </a:r>
            <a:r>
              <a:rPr lang="en-US" dirty="0" smtClean="0">
                <a:sym typeface="Wingdings"/>
              </a:rPr>
              <a:t>, </a:t>
            </a:r>
            <a:r>
              <a:rPr lang="en-US" dirty="0" err="1" smtClean="0">
                <a:sym typeface="Wingdings"/>
              </a:rPr>
              <a:t>Fasttext</a:t>
            </a:r>
            <a:r>
              <a:rPr lang="en-US" dirty="0" smtClean="0">
                <a:sym typeface="Wingdings"/>
              </a:rPr>
              <a:t>, etc. We will focus on the Word2Vec model in this lecture.</a:t>
            </a:r>
          </a:p>
          <a:p>
            <a:pPr lvl="1"/>
            <a:r>
              <a:rPr lang="en-US" dirty="0" smtClean="0">
                <a:sym typeface="Wingdings"/>
              </a:rPr>
              <a:t>Goal of all of these models is to take a very large collection of documents as input and return a </a:t>
            </a:r>
            <a:r>
              <a:rPr lang="en-US" i="1" dirty="0" smtClean="0">
                <a:sym typeface="Wingdings"/>
              </a:rPr>
              <a:t>k</a:t>
            </a:r>
            <a:r>
              <a:rPr lang="en-US" dirty="0" smtClean="0">
                <a:sym typeface="Wingdings"/>
              </a:rPr>
              <a:t>-dimensional output numerical representation of each of the words in that corpus. </a:t>
            </a:r>
          </a:p>
          <a:p>
            <a:pPr lvl="1"/>
            <a:r>
              <a:rPr lang="en-US" dirty="0" smtClean="0">
                <a:sym typeface="Wingdings"/>
              </a:rPr>
              <a:t>To have good performance, these models rely on absolutely enormous training corpora.</a:t>
            </a:r>
          </a:p>
          <a:p>
            <a:pPr lvl="1"/>
            <a:r>
              <a:rPr lang="en-US" dirty="0" smtClean="0">
                <a:sym typeface="Wingdings"/>
              </a:rPr>
              <a:t>Typically have a neural network model architecture.</a:t>
            </a:r>
          </a:p>
          <a:p>
            <a:pPr lvl="1"/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1856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146761"/>
            <a:ext cx="10515600" cy="1325563"/>
          </a:xfrm>
        </p:spPr>
        <p:txBody>
          <a:bodyPr/>
          <a:lstStyle/>
          <a:p>
            <a:r>
              <a:rPr lang="en-US" dirty="0" smtClean="0"/>
              <a:t>Word2Vec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296538"/>
            <a:ext cx="11117240" cy="5172501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Basic intuition: train a binary classifier to predict words that will show up close to each other. Use the weights the classifier learns for this task as the vector space embedding for each word.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Magic advantage here is we do not need any human labeled training data -- we can just use the co-occurrence of terms near each other in real documents as our “training data”.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Relatively fast to train </a:t>
            </a:r>
            <a:r>
              <a:rPr lang="mr-IN" dirty="0" smtClean="0">
                <a:sym typeface="Wingdings"/>
              </a:rPr>
              <a:t>–</a:t>
            </a:r>
            <a:r>
              <a:rPr lang="en-US" dirty="0" smtClean="0">
                <a:sym typeface="Wingdings"/>
              </a:rPr>
              <a:t> but is dependent on having lots of data.</a:t>
            </a:r>
          </a:p>
          <a:p>
            <a:endParaRPr lang="en-US" dirty="0" smtClean="0">
              <a:sym typeface="Wingdings"/>
            </a:endParaRPr>
          </a:p>
          <a:p>
            <a:r>
              <a:rPr lang="en-US" dirty="0" smtClean="0"/>
              <a:t>We will cover: "skip-gram </a:t>
            </a:r>
            <a:r>
              <a:rPr lang="en-US" dirty="0"/>
              <a:t>with negative sampling" (SGNS)</a:t>
            </a:r>
            <a:endParaRPr lang="en-US" dirty="0" smtClean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1104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19625</TotalTime>
  <Words>1091</Words>
  <Application>Microsoft Macintosh PowerPoint</Application>
  <PresentationFormat>Widescreen</PresentationFormat>
  <Paragraphs>136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Mangal</vt:lpstr>
      <vt:lpstr>Wingdings</vt:lpstr>
      <vt:lpstr>Arial</vt:lpstr>
      <vt:lpstr>Office Theme</vt:lpstr>
      <vt:lpstr>PPOL 628: Text as Data – Computational Linguistics for Social Scientists</vt:lpstr>
      <vt:lpstr>Today</vt:lpstr>
      <vt:lpstr>Word Embeddings</vt:lpstr>
      <vt:lpstr>Words Represented as Numerical Vectors</vt:lpstr>
      <vt:lpstr>Word Embeddings</vt:lpstr>
      <vt:lpstr>Representing Relationships Between Words</vt:lpstr>
      <vt:lpstr>Solving Analogies</vt:lpstr>
      <vt:lpstr>Representation Learning</vt:lpstr>
      <vt:lpstr>Word2Vec</vt:lpstr>
      <vt:lpstr>Classification Tasks</vt:lpstr>
      <vt:lpstr>Classification Tasks</vt:lpstr>
      <vt:lpstr>Context Window</vt:lpstr>
      <vt:lpstr>Skip-gram training data</vt:lpstr>
      <vt:lpstr>Goal with Skip-gram Approach</vt:lpstr>
      <vt:lpstr>The Dot Product</vt:lpstr>
      <vt:lpstr>How to Generate These Probabilities?</vt:lpstr>
      <vt:lpstr>Logistic Sigmoid Function Gives us Probabilities</vt:lpstr>
      <vt:lpstr>Probabilities</vt:lpstr>
      <vt:lpstr>Generating Positive and Negative Examples</vt:lpstr>
      <vt:lpstr>Generating Positive and Negative Examples</vt:lpstr>
      <vt:lpstr>Picking Negative Examples</vt:lpstr>
      <vt:lpstr>Model Training Objective</vt:lpstr>
      <vt:lpstr>Model Training Process</vt:lpstr>
      <vt:lpstr>Objective Function</vt:lpstr>
      <vt:lpstr>Example of Iterative Adjustment</vt:lpstr>
      <vt:lpstr>Overview of Word2Vec Training</vt:lpstr>
      <vt:lpstr>Context Window Effects Results</vt:lpstr>
      <vt:lpstr>Using Word Embeddings</vt:lpstr>
      <vt:lpstr>Cosine Similarity</vt:lpstr>
      <vt:lpstr>Gender Relationships</vt:lpstr>
      <vt:lpstr>Superlative Relationships</vt:lpstr>
      <vt:lpstr>Company-CEO Relationships</vt:lpstr>
      <vt:lpstr>Solving Analogies</vt:lpstr>
      <vt:lpstr>Solving Analogies</vt:lpstr>
      <vt:lpstr>Social Science Applications</vt:lpstr>
      <vt:lpstr>My Take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PPOL 628: Text as Data – Computational Linguistics for Social Scientists</dc:title>
  <dc:creator>Microsoft Office User</dc:creator>
  <cp:lastModifiedBy>Microsoft Office User</cp:lastModifiedBy>
  <cp:revision>198</cp:revision>
  <cp:lastPrinted>2020-03-30T03:25:02Z</cp:lastPrinted>
  <dcterms:created xsi:type="dcterms:W3CDTF">2020-01-14T02:25:03Z</dcterms:created>
  <dcterms:modified xsi:type="dcterms:W3CDTF">2020-04-19T18:12:52Z</dcterms:modified>
</cp:coreProperties>
</file>